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2"/>
    <p:sldMasterId id="2147483684" r:id="rId3"/>
  </p:sldMasterIdLst>
  <p:sldIdLst>
    <p:sldId id="256" r:id="rId4"/>
    <p:sldId id="257" r:id="rId5"/>
    <p:sldId id="259" r:id="rId6"/>
    <p:sldId id="258" r:id="rId7"/>
    <p:sldId id="261" r:id="rId8"/>
    <p:sldId id="262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xmlns:mc="http://schemas.openxmlformats.org/markup-compatibility/2006" xmlns:a14="http://schemas.microsoft.com/office/drawing/2007/7/7/main" val="210696" mc:Ignorable=""/>
  </p:clrMru>
  <p:extLst>
    <p:ext uri="{E76CE94A-603C-4142-B9EB-6D1370010A27}">
      <p14:discardImageEditData xmlns:p14="http://schemas.microsoft.com/office/powerpoint/2007/7/12/main" val="0"/>
    </p:ext>
    <p:ext uri="{D31A062A-798A-4329-ABDD-BBA856620510}">
      <p14:defaultImageDpi xmlns:p14="http://schemas.microsoft.com/office/powerpoint/2007/7/12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07/7/7/main" val="000000" mc:Ignorable="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xmlns:mc="http://schemas.openxmlformats.org/markup-compatibility/2006" xmlns:a14="http://schemas.microsoft.com/office/drawing/2007/7/7/main" val="FFFFFF" mc:Ignorable="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E6C-027C-4E15-B1D7-510BBC38C341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34E-BD49-474C-BAA0-91BACFF66DB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07/7/7/main" val="FFFFFF" mc:Ignorable="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xmlns:mc="http://schemas.openxmlformats.org/markup-compatibility/2006" xmlns:a14="http://schemas.microsoft.com/office/drawing/2007/7/7/main" val="000000" mc:Ignorable="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E6C-027C-4E15-B1D7-510BBC38C341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34E-BD49-474C-BAA0-91BACFF66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07/7/7/main" val="FFFFFF" mc:Ignorable="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xmlns:mc="http://schemas.openxmlformats.org/markup-compatibility/2006" xmlns:a14="http://schemas.microsoft.com/office/drawing/2007/7/7/main" val="000000" mc:Ignorable="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07/7/7/main" val="000000" mc:Ignorable="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E6C-027C-4E15-B1D7-510BBC38C341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34E-BD49-474C-BAA0-91BACFF66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E6C-027C-4E15-B1D7-510BBC38C341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34E-BD49-474C-BAA0-91BACFF66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2905448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E6C-027C-4E15-B1D7-510BBC38C341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34E-BD49-474C-BAA0-91BACFF66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258057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E6C-027C-4E15-B1D7-510BBC38C341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34E-BD49-474C-BAA0-91BACFF66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3970982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E6C-027C-4E15-B1D7-510BBC38C341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34E-BD49-474C-BAA0-91BACFF66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71009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E6C-027C-4E15-B1D7-510BBC38C341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34E-BD49-474C-BAA0-91BACFF66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1901757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E6C-027C-4E15-B1D7-510BBC38C341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34E-BD49-474C-BAA0-91BACFF66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14327362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E6C-027C-4E15-B1D7-510BBC38C341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34E-BD49-474C-BAA0-91BACFF66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1774205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E6C-027C-4E15-B1D7-510BBC38C341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34E-BD49-474C-BAA0-91BACFF66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406907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E6C-027C-4E15-B1D7-510BBC38C341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34E-BD49-474C-BAA0-91BACFF66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E6C-027C-4E15-B1D7-510BBC38C341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34E-BD49-474C-BAA0-91BACFF66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798245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E6C-027C-4E15-B1D7-510BBC38C341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34E-BD49-474C-BAA0-91BACFF66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14670104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E6C-027C-4E15-B1D7-510BBC38C341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34E-BD49-474C-BAA0-91BACFF66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396416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07/7/7/main" val="000000" mc:Ignorable="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07/7/7/main" val="FFFFFF" mc:Ignorable="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xmlns:mc="http://schemas.openxmlformats.org/markup-compatibility/2006" xmlns:a14="http://schemas.microsoft.com/office/drawing/2007/7/7/main" val="000000" mc:Ignorable="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xmlns:mc="http://schemas.openxmlformats.org/markup-compatibility/2006" xmlns:a14="http://schemas.microsoft.com/office/drawing/2007/7/7/main" val="FFFFFF" mc:Ignorable="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E6C-027C-4E15-B1D7-510BBC38C341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34E-BD49-474C-BAA0-91BACFF66DB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E6C-027C-4E15-B1D7-510BBC38C341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34E-BD49-474C-BAA0-91BACFF66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E6C-027C-4E15-B1D7-510BBC38C341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34E-BD49-474C-BAA0-91BACFF66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E6C-027C-4E15-B1D7-510BBC38C341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34E-BD49-474C-BAA0-91BACFF66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E6C-027C-4E15-B1D7-510BBC38C341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34E-BD49-474C-BAA0-91BACFF66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E6C-027C-4E15-B1D7-510BBC38C341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1134E-BD49-474C-BAA0-91BACFF66DB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07/7/7/main" val="FFFFFF" mc:Ignorable="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07/7/7/main" val="FFFFFF" mc:Ignorable="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1BE5E6C-027C-4E15-B1D7-510BBC38C341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07/7/7/main" val="FFFFFF" mc:Ignorable="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07/7/7/main" val="FFFFFF" mc:Ignorable="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A01134E-BD49-474C-BAA0-91BACFF66DB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07/7/7/main" val="FFFFFF" mc:Ignorable="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xmlns:mc="http://schemas.openxmlformats.org/markup-compatibility/2006" xmlns:a14="http://schemas.microsoft.com/office/drawing/2007/7/7/main" val="000000" mc:Ignorable="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07/7/7/main" val="000000" mc:Ignorable="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1BE5E6C-027C-4E15-B1D7-510BBC38C341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A01134E-BD49-474C-BAA0-91BACFF66D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E5E6C-027C-4E15-B1D7-510BBC38C341}" type="datetimeFigureOut">
              <a:rPr lang="en-US" smtClean="0"/>
              <a:t>7/18/2009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1134E-BD49-474C-BAA0-91BACFF66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19743879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 err="1"/>
              <a:t>Programme</a:t>
            </a:r>
            <a:r>
              <a:rPr lang="en-US" dirty="0"/>
              <a:t> for International Student Assessment (PISA)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OECD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3033649987"/>
      </p:ext>
    </p:extLst>
  </p:cSld>
  <p:clrMapOvr>
    <a:masterClrMapping/>
  </p:clrMapOvr>
  <mc:AlternateContent xmlns:mc="http://schemas.openxmlformats.org/markup-compatibility/2006" xmlns:p14="http://schemas.microsoft.com/office/powerpoint/2007/7/12/main">
    <mc:Choice Requires="p14">
      <p:transition spd="slow" p14:dur="1500">
        <p:split orient="vert"/>
      </p:transition>
    </mc:Choice>
    <mc:Fallback xmlns="">
      <p:transition xmlns:p14="http://schemas.microsoft.com/office/powerpoint/2007/7/12/main" spd="slow">
        <p:split orient="vert"/>
      </p:transition>
    </mc:Fallback>
  </mc:AlternateContent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7" name="Picture 45"/>
          <p:cNvPicPr>
            <a:picLocks noChangeAspect="1" noChangeArrowheads="1"/>
          </p:cNvPicPr>
          <p:nvPr/>
        </p:nvPicPr>
        <p:blipFill>
          <a:blip r:embed="rId2">
            <a:extLst>
              <a:ext uri="28A0092B-C50C-407e-A947-70E740481C1C">
                <a14:useLocalDpi xmlns:a14="http://schemas.microsoft.com/office/drawing/2007/7/7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4403"/>
            <a:ext cx="8763000" cy="685482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07/7/7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07/7/7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248400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PISA 2000: 43 countries participated in the assessment. </a:t>
            </a:r>
          </a:p>
        </p:txBody>
      </p:sp>
    </p:spTree>
    <p:extLst>
      <p:ext uri="{BB962C8B-B14F-4D97-AF65-F5344CB8AC3E}">
        <p14:creationId xmlns:p14="http://schemas.microsoft.com/office/powerpoint/2007/7/12/main" val="3156839991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7" name="Picture 93"/>
          <p:cNvPicPr>
            <a:picLocks noChangeAspect="1" noChangeArrowheads="1"/>
          </p:cNvPicPr>
          <p:nvPr/>
        </p:nvPicPr>
        <p:blipFill>
          <a:blip r:embed="rId2">
            <a:extLst>
              <a:ext uri="28A0092B-C50C-407e-A947-70E740481C1C">
                <a14:useLocalDpi xmlns:a14="http://schemas.microsoft.com/office/drawing/2007/7/7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3566"/>
            <a:ext cx="8839200" cy="681174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07/7/7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07/7/7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0" y="6324600"/>
            <a:ext cx="76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PISA 2003: 41 countries participated in the assessment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1169870729"/>
      </p:ext>
    </p:extLst>
  </p:cSld>
  <p:clrMapOvr>
    <a:masterClrMapping/>
  </p:clrMapOvr>
  <p:transition xmlns:p14="http://schemas.microsoft.com/office/powerpoint/2007/7/12/main" spd="slow">
    <p:wipe/>
  </p:transition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96335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PISA 2006: 57 countries participated in the assessment. </a:t>
            </a:r>
          </a:p>
        </p:txBody>
      </p:sp>
      <p:pic>
        <p:nvPicPr>
          <p:cNvPr id="4154" name="Picture 58"/>
          <p:cNvPicPr>
            <a:picLocks noChangeAspect="1" noChangeArrowheads="1"/>
          </p:cNvPicPr>
          <p:nvPr/>
        </p:nvPicPr>
        <p:blipFill>
          <a:blip r:embed="rId2">
            <a:extLst>
              <a:ext uri="28A0092B-C50C-407e-A947-70E740481C1C">
                <a14:useLocalDpi xmlns:a14="http://schemas.microsoft.com/office/drawing/2007/7/7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789"/>
            <a:ext cx="7772400" cy="667521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07/7/7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07/7/7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07/7/12/main" val="627330506"/>
      </p:ext>
    </p:extLst>
  </p:cSld>
  <p:clrMapOvr>
    <a:masterClrMapping/>
  </p:clrMapOvr>
  <p:transition xmlns:p14="http://schemas.microsoft.com/office/powerpoint/2007/7/12/main" spd="slow">
    <p:fade/>
  </p:transition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PISA 2009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07/7/12/main" val="2382253227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xmlns:mc="http://schemas.openxmlformats.org/markup-compatibility/2006" xmlns:a14="http://schemas.microsoft.com/office/drawing/2007/7/7/main" val="FF0000" mc:Ignorable=""/>
                </a:solidFill>
              </a:rPr>
              <a:t>PISA countries in</a:t>
            </a:r>
            <a:r>
              <a:rPr lang="en-US" dirty="0">
                <a:solidFill>
                  <a:srgbClr xmlns:mc="http://schemas.openxmlformats.org/markup-compatibility/2006" xmlns:a14="http://schemas.microsoft.com/office/drawing/2007/7/7/main" val="FF0000" mc:Ignorable=""/>
                </a:solidFill>
              </a:rPr>
              <a:t/>
            </a:r>
            <a:br>
              <a:rPr lang="en-US" dirty="0">
                <a:solidFill>
                  <a:srgbClr xmlns:mc="http://schemas.openxmlformats.org/markup-compatibility/2006" xmlns:a14="http://schemas.microsoft.com/office/drawing/2007/7/7/main" val="FF0000" mc:Ignorable=""/>
                </a:solidFill>
              </a:rPr>
            </a:br>
            <a:r>
              <a:rPr lang="en-US" dirty="0" smtClean="0">
                <a:solidFill>
                  <a:srgbClr xmlns:mc="http://schemas.openxmlformats.org/markup-compatibility/2006" xmlns:a14="http://schemas.microsoft.com/office/drawing/2007/7/7/main" val="FF0000" mc:Ignorable=""/>
                </a:solidFill>
              </a:rPr>
              <a:t>2009</a:t>
            </a:r>
            <a:endParaRPr lang="en-US" dirty="0">
              <a:solidFill>
                <a:srgbClr xmlns:mc="http://schemas.openxmlformats.org/markup-compatibility/2006" xmlns:a14="http://schemas.microsoft.com/office/drawing/2007/7/7/main" val="FF0000" mc:Ignorable=""/>
              </a:solidFill>
            </a:endParaRPr>
          </a:p>
        </p:txBody>
      </p:sp>
      <p:pic>
        <p:nvPicPr>
          <p:cNvPr id="3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28A0092B-C50C-407e-A947-70E740481C1C">
                <a14:useLocalDpi xmlns:a14="http://schemas.microsoft.com/office/drawing/2007/7/7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7886700" cy="47450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07/7/7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  <a:ext uri="{53640926-AAD7-44d8-BBD7-CCE9431645EC}">
              <a14:shadowObscured xmlns:a14="http://schemas.microsoft.com/office/drawing/2007/7/7/main" val="1"/>
            </a:ext>
          </a:extLst>
        </p:spPr>
      </p:pic>
    </p:spTree>
    <p:extLst>
      <p:ext uri="{BB962C8B-B14F-4D97-AF65-F5344CB8AC3E}">
        <p14:creationId xmlns:p14="http://schemas.microsoft.com/office/powerpoint/2007/7/12/main" val="2983516184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87" name="Picture 67"/>
          <p:cNvPicPr>
            <a:picLocks noChangeAspect="1" noChangeArrowheads="1"/>
          </p:cNvPicPr>
          <p:nvPr/>
        </p:nvPicPr>
        <p:blipFill>
          <a:blip r:embed="rId2">
            <a:extLst>
              <a:ext uri="28A0092B-C50C-407e-A947-70E740481C1C">
                <a14:useLocalDpi xmlns:a14="http://schemas.microsoft.com/office/drawing/2007/7/7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400"/>
            <a:ext cx="8001000" cy="722480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07/7/7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07/7/7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534834"/>
            <a:ext cx="708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PISA 2009: 67 countries are participating in the assessment. 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07/7/12/main" val="2968862949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4525963"/>
          </a:xfrm>
        </p:spPr>
        <p:txBody>
          <a:bodyPr/>
          <a:lstStyle/>
          <a:p>
            <a:r>
              <a:rPr lang="en-US" dirty="0"/>
              <a:t>How PISA </a:t>
            </a:r>
            <a:r>
              <a:rPr lang="en-US" dirty="0" smtClean="0"/>
              <a:t>works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GB" dirty="0"/>
              <a:t>Who benefits from PISA and who </a:t>
            </a:r>
            <a:r>
              <a:rPr lang="en-GB" dirty="0" smtClean="0"/>
              <a:t>pays !?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3775808958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228600"/>
            <a:ext cx="8416925" cy="804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Enjoyment of science</a:t>
            </a:r>
            <a:endParaRPr lang="en-GB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07/7/12/main" val="3244976911"/>
              </p:ext>
            </p:extLst>
          </p:nvPr>
        </p:nvGraphicFramePr>
        <p:xfrm>
          <a:off x="533400" y="1219200"/>
          <a:ext cx="8042275" cy="415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Chart" r:id="rId3" imgW="6715041" imgH="3476557" progId="MSGraph.Chart.8">
                  <p:embed followColorScheme="full"/>
                </p:oleObj>
              </mc:Choice>
              <mc:Fallback>
                <p:oleObj name="Chart" r:id="rId3" imgW="6715041" imgH="3476557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042275" cy="4159250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07/7/7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07/7/7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07/7/12/main" val="3611975033"/>
              </p:ext>
            </p:extLst>
          </p:nvPr>
        </p:nvGraphicFramePr>
        <p:xfrm>
          <a:off x="685800" y="5257800"/>
          <a:ext cx="8042275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hart" r:id="rId5" imgW="6715041" imgH="1057343" progId="MSGraph.Chart.8">
                  <p:embed followColorScheme="full"/>
                </p:oleObj>
              </mc:Choice>
              <mc:Fallback>
                <p:oleObj name="Chart" r:id="rId5" imgW="6715041" imgH="1057343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042275" cy="1265238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07/7/7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07/7/7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-990600" y="6583363"/>
            <a:ext cx="8766175" cy="2746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07/7/7/main" w="12700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sz="1200" dirty="0">
                <a:solidFill>
                  <a:srgbClr xmlns:mc="http://schemas.openxmlformats.org/markup-compatibility/2006" xmlns:a14="http://schemas.microsoft.com/office/drawing/2007/7/7/main" val="FFFF17" mc:Ignorable=""/>
                </a:solidFill>
                <a:latin typeface="Comic Sans MS" pitchFamily="66" charset="0"/>
              </a:rPr>
              <a:t>OECD (2007), </a:t>
            </a:r>
            <a:r>
              <a:rPr lang="en-GB" sz="1200" i="1" dirty="0">
                <a:solidFill>
                  <a:srgbClr xmlns:mc="http://schemas.openxmlformats.org/markup-compatibility/2006" xmlns:a14="http://schemas.microsoft.com/office/drawing/2007/7/7/main" val="FFFF17" mc:Ignorable=""/>
                </a:solidFill>
                <a:latin typeface="Comic Sans MS" pitchFamily="66" charset="0"/>
              </a:rPr>
              <a:t>PISA 2006 – Science Competencies for Tomorrow’s World</a:t>
            </a:r>
            <a:r>
              <a:rPr lang="en-GB" sz="1200" dirty="0">
                <a:solidFill>
                  <a:srgbClr xmlns:mc="http://schemas.openxmlformats.org/markup-compatibility/2006" xmlns:a14="http://schemas.microsoft.com/office/drawing/2007/7/7/main" val="FFFF17" mc:Ignorable=""/>
                </a:solidFill>
                <a:latin typeface="Comic Sans MS" pitchFamily="66" charset="0"/>
              </a:rPr>
              <a:t>, </a:t>
            </a:r>
            <a:r>
              <a:rPr lang="en-GB" sz="1200" i="1" dirty="0">
                <a:solidFill>
                  <a:srgbClr xmlns:mc="http://schemas.openxmlformats.org/markup-compatibility/2006" xmlns:a14="http://schemas.microsoft.com/office/drawing/2007/7/7/main" val="FFFF17" mc:Ignorable=""/>
                </a:solidFill>
                <a:latin typeface="Comic Sans MS" pitchFamily="66" charset="0"/>
              </a:rPr>
              <a:t>Figure 3.10</a:t>
            </a:r>
            <a:endParaRPr lang="en-US" sz="1200" i="1" dirty="0">
              <a:solidFill>
                <a:srgbClr xmlns:mc="http://schemas.openxmlformats.org/markup-compatibility/2006" xmlns:a14="http://schemas.microsoft.com/office/drawing/2007/7/7/main" val="FFFF17" mc:Ignorable="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07/7/12/main" val="3949051355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oleChartEl type="gridLegend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oleChartEl type="gridLegend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oleChartEl type="series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oleChartEl type="series" lvl="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oleChartEl type="series" lvl="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oleChartEl type="series" lvl="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" grpId="0"/>
      <p:bldOleChart spid="6" grpId="0" bld="series" 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04800" y="152400"/>
            <a:ext cx="8416925" cy="804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Concern for environmental issues</a:t>
            </a:r>
            <a:endParaRPr lang="en-GB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07/7/12/main" val="3224161863"/>
              </p:ext>
            </p:extLst>
          </p:nvPr>
        </p:nvGraphicFramePr>
        <p:xfrm>
          <a:off x="609600" y="1295400"/>
          <a:ext cx="7502815" cy="3985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Chart" r:id="rId3" imgW="6715041" imgH="3571943" progId="MSGraph.Chart.8">
                  <p:embed followColorScheme="full"/>
                </p:oleObj>
              </mc:Choice>
              <mc:Fallback>
                <p:oleObj name="Chart" r:id="rId3" imgW="6715041" imgH="3571943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7502815" cy="3985407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07/7/7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07/7/7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07/7/12/main" val="3646739827"/>
              </p:ext>
            </p:extLst>
          </p:nvPr>
        </p:nvGraphicFramePr>
        <p:xfrm>
          <a:off x="533400" y="5334000"/>
          <a:ext cx="8042275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Chart" r:id="rId5" imgW="6715041" imgH="952500" progId="MSGraph.Chart.8">
                  <p:embed followColorScheme="full"/>
                </p:oleObj>
              </mc:Choice>
              <mc:Fallback>
                <p:oleObj name="Chart" r:id="rId5" imgW="6715041" imgH="952500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042275" cy="1139825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07/7/7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07/7/7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-609600" y="6583363"/>
            <a:ext cx="8766175" cy="2746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07/7/7/main" w="12700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sz="1200" dirty="0">
                <a:solidFill>
                  <a:srgbClr xmlns:mc="http://schemas.openxmlformats.org/markup-compatibility/2006" xmlns:a14="http://schemas.microsoft.com/office/drawing/2007/7/7/main" val="FFFF17" mc:Ignorable=""/>
                </a:solidFill>
                <a:latin typeface="Comic Sans MS" pitchFamily="66" charset="0"/>
              </a:rPr>
              <a:t>OECD (2007), </a:t>
            </a:r>
            <a:r>
              <a:rPr lang="en-GB" sz="1200" i="1" dirty="0">
                <a:solidFill>
                  <a:srgbClr xmlns:mc="http://schemas.openxmlformats.org/markup-compatibility/2006" xmlns:a14="http://schemas.microsoft.com/office/drawing/2007/7/7/main" val="FFFF17" mc:Ignorable=""/>
                </a:solidFill>
                <a:latin typeface="Comic Sans MS" pitchFamily="66" charset="0"/>
              </a:rPr>
              <a:t>PISA 2006 – Science Competencies for Tomorrow’s World</a:t>
            </a:r>
            <a:r>
              <a:rPr lang="en-GB" sz="1200" dirty="0">
                <a:solidFill>
                  <a:srgbClr xmlns:mc="http://schemas.openxmlformats.org/markup-compatibility/2006" xmlns:a14="http://schemas.microsoft.com/office/drawing/2007/7/7/main" val="FFFF17" mc:Ignorable=""/>
                </a:solidFill>
                <a:latin typeface="Comic Sans MS" pitchFamily="66" charset="0"/>
              </a:rPr>
              <a:t>, </a:t>
            </a:r>
            <a:r>
              <a:rPr lang="en-GB" sz="1200" i="1" dirty="0">
                <a:solidFill>
                  <a:srgbClr xmlns:mc="http://schemas.openxmlformats.org/markup-compatibility/2006" xmlns:a14="http://schemas.microsoft.com/office/drawing/2007/7/7/main" val="FFFF17" mc:Ignorable=""/>
                </a:solidFill>
                <a:latin typeface="Comic Sans MS" pitchFamily="66" charset="0"/>
              </a:rPr>
              <a:t>Figure 3. 19</a:t>
            </a:r>
            <a:endParaRPr lang="en-US" sz="1200" i="1" dirty="0">
              <a:solidFill>
                <a:srgbClr xmlns:mc="http://schemas.openxmlformats.org/markup-compatibility/2006" xmlns:a14="http://schemas.microsoft.com/office/drawing/2007/7/7/main" val="FFFF17" mc:Ignorable="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07/7/12/main" val="3262733660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" grpId="0"/>
      <p:bldOleChart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07/7/12/main" val="747796211"/>
              </p:ext>
            </p:extLst>
          </p:nvPr>
        </p:nvGraphicFramePr>
        <p:xfrm>
          <a:off x="18978" y="914400"/>
          <a:ext cx="8886897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hart" r:id="rId3" imgW="6743633" imgH="3495743" progId="MSGraph.Chart.8">
                  <p:embed followColorScheme="full"/>
                </p:oleObj>
              </mc:Choice>
              <mc:Fallback>
                <p:oleObj name="Chart" r:id="rId3" imgW="6743633" imgH="3495743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28A0092B-C50C-407e-A947-70E740481C1C">
                            <a14:useLocalDpi xmlns:a14="http://schemas.microsoft.com/office/drawing/2007/7/7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886897" cy="4610100"/>
                      </a:xfrm>
                      <a:prstGeom prst="rect">
                        <a:avLst/>
                      </a:prstGeom>
                      <a:extLst>
                        <a:ext uri="{909E8E84-426E-40dd-AFC4-6F175D3DCCD1}">
                          <a14:hiddenFill xmlns:a14="http://schemas.microsoft.com/office/drawing/2007/7/7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07/7/7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07/7/7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-762000" y="6583363"/>
            <a:ext cx="8766175" cy="2746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07/7/7/main" w="12700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sz="1200" dirty="0">
                <a:solidFill>
                  <a:srgbClr xmlns:mc="http://schemas.openxmlformats.org/markup-compatibility/2006" xmlns:a14="http://schemas.microsoft.com/office/drawing/2007/7/7/main" val="FFFF17" mc:Ignorable=""/>
                </a:solidFill>
                <a:latin typeface="Comic Sans MS" pitchFamily="66" charset="0"/>
              </a:rPr>
              <a:t>OECD (2007), </a:t>
            </a:r>
            <a:r>
              <a:rPr lang="en-GB" sz="1200" i="1" dirty="0">
                <a:solidFill>
                  <a:srgbClr xmlns:mc="http://schemas.openxmlformats.org/markup-compatibility/2006" xmlns:a14="http://schemas.microsoft.com/office/drawing/2007/7/7/main" val="FFFF17" mc:Ignorable=""/>
                </a:solidFill>
                <a:latin typeface="Comic Sans MS" pitchFamily="66" charset="0"/>
              </a:rPr>
              <a:t>PISA 2006 – Science Competencies for Tomorrow’s World</a:t>
            </a:r>
            <a:r>
              <a:rPr lang="en-GB" sz="1200" dirty="0">
                <a:solidFill>
                  <a:srgbClr xmlns:mc="http://schemas.openxmlformats.org/markup-compatibility/2006" xmlns:a14="http://schemas.microsoft.com/office/drawing/2007/7/7/main" val="FFFF17" mc:Ignorable=""/>
                </a:solidFill>
                <a:latin typeface="Comic Sans MS" pitchFamily="66" charset="0"/>
              </a:rPr>
              <a:t>, </a:t>
            </a:r>
            <a:r>
              <a:rPr lang="en-GB" sz="1200" i="1" dirty="0">
                <a:solidFill>
                  <a:srgbClr xmlns:mc="http://schemas.openxmlformats.org/markup-compatibility/2006" xmlns:a14="http://schemas.microsoft.com/office/drawing/2007/7/7/main" val="FFFF17" mc:Ignorable=""/>
                </a:solidFill>
                <a:latin typeface="Comic Sans MS" pitchFamily="66" charset="0"/>
              </a:rPr>
              <a:t>Figure 3.4</a:t>
            </a:r>
            <a:endParaRPr lang="en-US" sz="1200" i="1" dirty="0">
              <a:solidFill>
                <a:srgbClr xmlns:mc="http://schemas.openxmlformats.org/markup-compatibility/2006" xmlns:a14="http://schemas.microsoft.com/office/drawing/2007/7/7/main" val="FFFF17" mc:Ignorable="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07/7/12/main" val="3535116390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85800"/>
            <a:ext cx="8229600" cy="4625975"/>
          </a:xfrm>
        </p:spPr>
        <p:txBody>
          <a:bodyPr/>
          <a:lstStyle/>
          <a:p>
            <a:r>
              <a:rPr lang="en-US" dirty="0"/>
              <a:t>What PISA i</a:t>
            </a:r>
            <a:r>
              <a:rPr lang="en-US" dirty="0" smtClean="0"/>
              <a:t>s.</a:t>
            </a:r>
          </a:p>
          <a:p>
            <a:endParaRPr lang="en-US" dirty="0"/>
          </a:p>
          <a:p>
            <a:r>
              <a:rPr lang="en-US" dirty="0"/>
              <a:t>What PISA </a:t>
            </a:r>
            <a:r>
              <a:rPr lang="en-US" dirty="0" smtClean="0"/>
              <a:t>assesses.</a:t>
            </a:r>
          </a:p>
          <a:p>
            <a:endParaRPr lang="en-US" dirty="0"/>
          </a:p>
          <a:p>
            <a:r>
              <a:rPr lang="en-US" dirty="0"/>
              <a:t>Method of </a:t>
            </a:r>
            <a:r>
              <a:rPr lang="en-US" dirty="0" smtClean="0"/>
              <a:t>assessment.</a:t>
            </a:r>
          </a:p>
          <a:p>
            <a:endParaRPr lang="en-US" dirty="0"/>
          </a:p>
          <a:p>
            <a:r>
              <a:rPr lang="en-US" dirty="0"/>
              <a:t>Participating c</a:t>
            </a:r>
            <a:r>
              <a:rPr lang="en-US" dirty="0" smtClean="0"/>
              <a:t>ountries.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2823462478"/>
      </p:ext>
    </p:extLst>
  </p:cSld>
  <p:clrMapOvr>
    <a:masterClrMapping/>
  </p:clrMapOvr>
  <p:transition xmlns:p14="http://schemas.microsoft.com/office/powerpoint/2007/7/12/main" spd="slow">
    <p:randomBar dir="vert"/>
  </p:transition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References: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ja-JP" dirty="0" smtClean="0">
                <a:ea typeface="MS PGothic" pitchFamily="34" charset="-128"/>
              </a:rPr>
              <a:t>www.oecd.org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ja-JP" dirty="0" smtClean="0">
                <a:ea typeface="MS PGothic" pitchFamily="34" charset="-128"/>
              </a:rPr>
              <a:t>www.pisa.oecd.org</a:t>
            </a:r>
            <a:endParaRPr lang="en-GB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3657600"/>
            <a:ext cx="3396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email: pisa@oecd.org</a:t>
            </a:r>
          </a:p>
        </p:txBody>
      </p:sp>
    </p:spTree>
    <p:extLst>
      <p:ext uri="{BB962C8B-B14F-4D97-AF65-F5344CB8AC3E}">
        <p14:creationId xmlns:p14="http://schemas.microsoft.com/office/powerpoint/2007/7/12/main" val="3320404658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Presented By</a:t>
            </a:r>
          </a:p>
          <a:p>
            <a:endParaRPr lang="en-US" dirty="0"/>
          </a:p>
          <a:p>
            <a:r>
              <a:rPr lang="en-US" dirty="0" err="1" smtClean="0"/>
              <a:t>Loaloa</a:t>
            </a:r>
            <a:r>
              <a:rPr lang="en-US" dirty="0" smtClean="0"/>
              <a:t> </a:t>
            </a:r>
            <a:r>
              <a:rPr lang="en-US" dirty="0" err="1" smtClean="0"/>
              <a:t>Riad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Ingy</a:t>
            </a:r>
            <a:r>
              <a:rPr lang="en-US" dirty="0" smtClean="0"/>
              <a:t> </a:t>
            </a:r>
            <a:r>
              <a:rPr lang="en-US" dirty="0" err="1" smtClean="0"/>
              <a:t>Srour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07/7/12/main" val="1635579372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What PISA seeks to accomplish</a:t>
            </a:r>
            <a:br>
              <a:rPr lang="en-US" dirty="0"/>
            </a:br>
            <a:r>
              <a:rPr lang="en-US" dirty="0"/>
              <a:t>How PISA works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OECD’s Programme for International Student Assessment (PISA)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2705210580"/>
      </p:ext>
    </p:extLst>
  </p:cSld>
  <p:clrMapOvr>
    <a:masterClrMapping/>
  </p:clrMapOvr>
  <mc:AlternateContent xmlns:mc="http://schemas.openxmlformats.org/markup-compatibility/2006" xmlns:p14="http://schemas.microsoft.com/office/powerpoint/2007/7/12/main">
    <mc:Choice Requires="p14">
      <p:transition spd="slow" p14:dur="1399">
        <p14:ripple/>
      </p:transition>
    </mc:Choice>
    <mc:Fallback xmlns="">
      <p:transition xmlns:p14="http://schemas.microsoft.com/office/powerpoint/2007/7/12/main" spd="slow">
        <p:fade/>
      </p:transition>
    </mc:Fallback>
  </mc:AlternateContent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dirty="0" smtClean="0"/>
              <a:t>In the dark…</a:t>
            </a:r>
            <a:br>
              <a:rPr lang="en-US" sz="2700" dirty="0" smtClean="0"/>
            </a:br>
            <a:r>
              <a:rPr lang="en-US" sz="2700" dirty="0" smtClean="0"/>
              <a:t>…all students, schools and education systems look the same…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10" descr="pkwkuz2_[1]"/>
          <p:cNvPicPr>
            <a:picLocks noChangeAspect="1" noChangeArrowheads="1"/>
          </p:cNvPicPr>
          <p:nvPr/>
        </p:nvPicPr>
        <p:blipFill>
          <a:blip r:embed="rId2">
            <a:lum bright="-12000" contrast="-100000"/>
            <a:grayscl/>
            <a:extLst>
              <a:ext uri="28A0092B-C50C-407e-A947-70E740481C1C">
                <a14:useLocalDpi xmlns:a14="http://schemas.microsoft.com/office/drawing/2007/7/7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19200"/>
            <a:ext cx="2606675" cy="26892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07/7/7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  <a:ext uri="{53640926-AAD7-44d8-BBD7-CCE9431645EC}">
              <a14:shadowObscured xmlns:a14="http://schemas.microsoft.com/office/drawing/2007/7/7/main" val="1"/>
            </a:ext>
          </a:extLst>
        </p:spPr>
      </p:pic>
      <p:pic>
        <p:nvPicPr>
          <p:cNvPr id="6" name="Picture 8" descr="pkwkuz2_[1]"/>
          <p:cNvPicPr>
            <a:picLocks noChangeAspect="1" noChangeArrowheads="1"/>
          </p:cNvPicPr>
          <p:nvPr/>
        </p:nvPicPr>
        <p:blipFill>
          <a:blip r:embed="rId3">
            <a:lum bright="-10000" contrast="-100000"/>
            <a:extLst>
              <a:ext uri="28A0092B-C50C-407e-A947-70E740481C1C">
                <a14:useLocalDpi xmlns:a14="http://schemas.microsoft.com/office/drawing/2007/7/7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295400"/>
            <a:ext cx="2606675" cy="26892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07/7/7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  <a:ext uri="{53640926-AAD7-44d8-BBD7-CCE9431645EC}">
              <a14:shadowObscured xmlns:a14="http://schemas.microsoft.com/office/drawing/2007/7/7/main" val="1"/>
            </a:ext>
          </a:extLst>
        </p:spPr>
      </p:pic>
      <p:pic>
        <p:nvPicPr>
          <p:cNvPr id="7" name="Picture 9" descr="0eukefic[1]"/>
          <p:cNvPicPr>
            <a:picLocks noChangeAspect="1" noChangeArrowheads="1"/>
          </p:cNvPicPr>
          <p:nvPr/>
        </p:nvPicPr>
        <p:blipFill>
          <a:blip r:embed="rId4">
            <a:lum bright="-10000" contrast="-100000"/>
            <a:extLst>
              <a:ext uri="28A0092B-C50C-407e-A947-70E740481C1C">
                <a14:useLocalDpi xmlns:a14="http://schemas.microsoft.com/office/drawing/2007/7/7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581400"/>
            <a:ext cx="2603500" cy="26860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07/7/7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  <a:ext uri="{53640926-AAD7-44d8-BBD7-CCE9431645EC}">
              <a14:shadowObscured xmlns:a14="http://schemas.microsoft.com/office/drawing/2007/7/7/main" val="1"/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715000" y="6172200"/>
            <a:ext cx="29725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But a little light….</a:t>
            </a:r>
          </a:p>
        </p:txBody>
      </p:sp>
    </p:spTree>
    <p:extLst>
      <p:ext uri="{BB962C8B-B14F-4D97-AF65-F5344CB8AC3E}">
        <p14:creationId xmlns:p14="http://schemas.microsoft.com/office/powerpoint/2007/7/12/main" val="1720421683"/>
      </p:ext>
    </p:extLst>
  </p:cSld>
  <p:clrMapOvr>
    <a:masterClrMapping/>
  </p:clrMapOvr>
  <mc:AlternateContent xmlns:mc="http://schemas.openxmlformats.org/markup-compatibility/2006" xmlns:p14="http://schemas.microsoft.com/office/powerpoint/2007/7/12/main">
    <mc:Choice Requires="p14">
      <p:transition spd="slow" p14:dur="1500">
        <p:split orient="vert"/>
      </p:transition>
    </mc:Choice>
    <mc:Fallback xmlns="">
      <p:transition xmlns:p14="http://schemas.microsoft.com/office/powerpoint/2007/7/12/main" spd="slow">
        <p:split orient="vert"/>
      </p:transition>
    </mc:Fallback>
  </mc:AlternateContent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ln>
            <a:noFill/>
          </a:ln>
          <a:effectLst>
            <a:outerShdw blurRad="149987" dist="250190" dir="8460000" algn="ctr">
              <a:srgbClr xmlns:mc="http://schemas.openxmlformats.org/markup-compatibility/2006" xmlns:a14="http://schemas.microsoft.com/office/drawing/2007/7/7/main" val="000000" mc:Ignorable="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pPr algn="l"/>
            <a:r>
              <a:rPr lang="en-US" sz="27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In the dark…</a:t>
            </a:r>
            <a:br>
              <a:rPr lang="en-US" sz="27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r>
              <a:rPr lang="en-US" sz="27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…all students, schools and education systems look the same…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10" descr="pkwkuz2_[1]"/>
          <p:cNvPicPr>
            <a:picLocks noChangeAspect="1" noChangeArrowheads="1"/>
          </p:cNvPicPr>
          <p:nvPr/>
        </p:nvPicPr>
        <p:blipFill>
          <a:blip r:embed="rId2">
            <a:lum bright="-12000" contrast="-100000"/>
            <a:grayscl/>
            <a:extLst>
              <a:ext uri="28A0092B-C50C-407e-A947-70E740481C1C">
                <a14:useLocalDpi xmlns:a14="http://schemas.microsoft.com/office/drawing/2007/7/7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19200"/>
            <a:ext cx="2606675" cy="26892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07/7/7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  <a:ext uri="{53640926-AAD7-44d8-BBD7-CCE9431645EC}">
              <a14:shadowObscured xmlns:a14="http://schemas.microsoft.com/office/drawing/2007/7/7/main" val="1"/>
            </a:ext>
          </a:extLst>
        </p:spPr>
      </p:pic>
      <p:pic>
        <p:nvPicPr>
          <p:cNvPr id="6" name="Picture 8" descr="pkwkuz2_[1]"/>
          <p:cNvPicPr>
            <a:picLocks noChangeAspect="1" noChangeArrowheads="1"/>
          </p:cNvPicPr>
          <p:nvPr/>
        </p:nvPicPr>
        <p:blipFill>
          <a:blip r:embed="rId3">
            <a:lum bright="-10000" contrast="-100000"/>
            <a:extLst>
              <a:ext uri="28A0092B-C50C-407e-A947-70E740481C1C">
                <a14:useLocalDpi xmlns:a14="http://schemas.microsoft.com/office/drawing/2007/7/7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295400"/>
            <a:ext cx="2606675" cy="26892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07/7/7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  <a:ext uri="{53640926-AAD7-44d8-BBD7-CCE9431645EC}">
              <a14:shadowObscured xmlns:a14="http://schemas.microsoft.com/office/drawing/2007/7/7/main" val="1"/>
            </a:ext>
          </a:extLst>
        </p:spPr>
      </p:pic>
      <p:pic>
        <p:nvPicPr>
          <p:cNvPr id="7" name="Picture 9" descr="0eukefic[1]"/>
          <p:cNvPicPr>
            <a:picLocks noChangeAspect="1" noChangeArrowheads="1"/>
          </p:cNvPicPr>
          <p:nvPr/>
        </p:nvPicPr>
        <p:blipFill>
          <a:blip r:embed="rId4">
            <a:lum bright="-10000" contrast="-100000"/>
            <a:extLst>
              <a:ext uri="28A0092B-C50C-407e-A947-70E740481C1C">
                <a14:useLocalDpi xmlns:a14="http://schemas.microsoft.com/office/drawing/2007/7/7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352800"/>
            <a:ext cx="2603500" cy="26860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07/7/7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  <a:ext uri="{53640926-AAD7-44d8-BBD7-CCE9431645EC}">
              <a14:shadowObscured xmlns:a14="http://schemas.microsoft.com/office/drawing/2007/7/7/main" val="1"/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638800" y="5867400"/>
            <a:ext cx="29725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But a little light….</a:t>
            </a:r>
          </a:p>
        </p:txBody>
      </p:sp>
      <p:pic>
        <p:nvPicPr>
          <p:cNvPr id="8" name="Picture 6" descr="pkwkuz2_[1]"/>
          <p:cNvPicPr>
            <a:picLocks noChangeAspect="1" noChangeArrowheads="1"/>
          </p:cNvPicPr>
          <p:nvPr/>
        </p:nvPicPr>
        <p:blipFill>
          <a:blip r:embed="rId5">
            <a:extLst>
              <a:ext uri="28A0092B-C50C-407e-A947-70E740481C1C">
                <a14:useLocalDpi xmlns:a14="http://schemas.microsoft.com/office/drawing/2007/7/7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19200"/>
            <a:ext cx="2606675" cy="26892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07/7/7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  <a:ext uri="{53640926-AAD7-44d8-BBD7-CCE9431645EC}">
              <a14:shadowObscured xmlns:a14="http://schemas.microsoft.com/office/drawing/2007/7/7/main" val="1"/>
            </a:ext>
          </a:extLst>
        </p:spPr>
      </p:pic>
      <p:pic>
        <p:nvPicPr>
          <p:cNvPr id="9" name="Picture 4" descr="pkwkuz2_[1]"/>
          <p:cNvPicPr>
            <a:picLocks noChangeAspect="1" noChangeArrowheads="1"/>
          </p:cNvPicPr>
          <p:nvPr/>
        </p:nvPicPr>
        <p:blipFill>
          <a:blip r:embed="rId6">
            <a:extLst>
              <a:ext uri="28A0092B-C50C-407e-A947-70E740481C1C">
                <a14:useLocalDpi xmlns:a14="http://schemas.microsoft.com/office/drawing/2007/7/7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295400"/>
            <a:ext cx="2606675" cy="26892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07/7/7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  <a:ext uri="{53640926-AAD7-44d8-BBD7-CCE9431645EC}">
              <a14:shadowObscured xmlns:a14="http://schemas.microsoft.com/office/drawing/2007/7/7/main" val="1"/>
            </a:ext>
          </a:extLst>
        </p:spPr>
      </p:pic>
      <p:pic>
        <p:nvPicPr>
          <p:cNvPr id="11" name="Picture 5" descr="0eukefic[1]"/>
          <p:cNvPicPr>
            <a:picLocks noChangeAspect="1" noChangeArrowheads="1"/>
          </p:cNvPicPr>
          <p:nvPr/>
        </p:nvPicPr>
        <p:blipFill>
          <a:blip r:embed="rId7">
            <a:extLst>
              <a:ext uri="28A0092B-C50C-407e-A947-70E740481C1C">
                <a14:useLocalDpi xmlns:a14="http://schemas.microsoft.com/office/drawing/2007/7/7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352800"/>
            <a:ext cx="2603500" cy="26860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07/7/7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07/7/7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  <a:ext uri="{53640926-AAD7-44d8-BBD7-CCE9431645EC}">
              <a14:shadowObscured xmlns:a14="http://schemas.microsoft.com/office/drawing/2007/7/7/main" val="1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07346" y="6172200"/>
            <a:ext cx="4636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…can show important differences….</a:t>
            </a:r>
          </a:p>
        </p:txBody>
      </p:sp>
    </p:spTree>
    <p:extLst>
      <p:ext uri="{BB962C8B-B14F-4D97-AF65-F5344CB8AC3E}">
        <p14:creationId xmlns:p14="http://schemas.microsoft.com/office/powerpoint/2007/7/12/main" val="2516473962"/>
      </p:ext>
    </p:extLst>
  </p:cSld>
  <p:clrMapOvr>
    <a:masterClrMapping/>
  </p:clrMapOvr>
  <p:transition xmlns:p14="http://schemas.microsoft.com/office/powerpoint/2007/7/12/main" spd="slow">
    <p:fade/>
  </p:transition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828800"/>
            <a:ext cx="8534400" cy="3352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(PISA) is an internationally </a:t>
            </a:r>
            <a:r>
              <a:rPr lang="en-US" dirty="0" err="1"/>
              <a:t>standardised</a:t>
            </a:r>
            <a:r>
              <a:rPr lang="en-US" dirty="0"/>
              <a:t> assessment that was jointly developed by participating countries and administered to15-year-olds in schools.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3277553033"/>
      </p:ext>
    </p:extLst>
  </p:cSld>
  <p:clrMapOvr>
    <a:masterClrMapping/>
  </p:clrMapOvr>
  <p:transition xmlns:p14="http://schemas.microsoft.com/office/powerpoint/2007/7/12/main" spd="slow">
    <p:wipe/>
  </p:transition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PISA Assesses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PISA assesses how far students near the end of compulsory education have acquired some of the knowledge and skills that are essential for full participation in society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In all cycles, the domains of reading, mathematical and scientific literacy are covered </a:t>
            </a:r>
            <a:r>
              <a:rPr lang="en-US" dirty="0" smtClean="0"/>
              <a:t>, </a:t>
            </a:r>
            <a:r>
              <a:rPr lang="en-US" dirty="0"/>
              <a:t>but in terms of important knowledge and skills needed in adult life.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3800687486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Requires="p14">
      <p:transition spd="slow" p14:dur="1500">
        <p:split orient="vert"/>
      </p:transition>
    </mc:Choice>
    <mc:Fallback>
      <p:transition xmlns:p14="http://schemas.microsoft.com/office/powerpoint/2007/7/12/main" spd="slow">
        <p:split orient="vert"/>
      </p:transition>
    </mc:Fallback>
  </mc:AlternateContent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of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Pencil-and-paper tests are used, with assessments lasting a total of two hours for each student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 items are </a:t>
            </a:r>
            <a:r>
              <a:rPr lang="en-US" dirty="0" err="1"/>
              <a:t>organised</a:t>
            </a:r>
            <a:r>
              <a:rPr lang="en-US" dirty="0"/>
              <a:t> in groups based on a passage setting out a real-life situation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A total of about seven hours of test items is covered, with different students taking different combinations of test items.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291215380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Participating Countries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8077200" cy="1499616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OECD’s </a:t>
            </a:r>
            <a:r>
              <a:rPr lang="en-GB" dirty="0"/>
              <a:t>Programme for International Student Assessment (PISA</a:t>
            </a:r>
            <a:r>
              <a:rPr lang="en-GB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2237707565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07/7/7/main" val="1F497D" mc:Ignorable=""/>
      </a:dk2>
      <a:lt2>
        <a:srgbClr xmlns:mc="http://schemas.openxmlformats.org/markup-compatibility/2006" xmlns:a14="http://schemas.microsoft.com/office/drawing/2007/7/7/main" val="EEECE1" mc:Ignorable=""/>
      </a:lt2>
      <a:accent1>
        <a:srgbClr xmlns:mc="http://schemas.openxmlformats.org/markup-compatibility/2006" xmlns:a14="http://schemas.microsoft.com/office/drawing/2007/7/7/main" val="4F81BD" mc:Ignorable=""/>
      </a:accent1>
      <a:accent2>
        <a:srgbClr xmlns:mc="http://schemas.openxmlformats.org/markup-compatibility/2006" xmlns:a14="http://schemas.microsoft.com/office/drawing/2007/7/7/main" val="C0504D" mc:Ignorable=""/>
      </a:accent2>
      <a:accent3>
        <a:srgbClr xmlns:mc="http://schemas.openxmlformats.org/markup-compatibility/2006" xmlns:a14="http://schemas.microsoft.com/office/drawing/2007/7/7/main" val="9BBB59" mc:Ignorable=""/>
      </a:accent3>
      <a:accent4>
        <a:srgbClr xmlns:mc="http://schemas.openxmlformats.org/markup-compatibility/2006" xmlns:a14="http://schemas.microsoft.com/office/drawing/2007/7/7/main" val="8064A2" mc:Ignorable=""/>
      </a:accent4>
      <a:accent5>
        <a:srgbClr xmlns:mc="http://schemas.openxmlformats.org/markup-compatibility/2006" xmlns:a14="http://schemas.microsoft.com/office/drawing/2007/7/7/main" val="4BACC6" mc:Ignorable=""/>
      </a:accent5>
      <a:accent6>
        <a:srgbClr xmlns:mc="http://schemas.openxmlformats.org/markup-compatibility/2006" xmlns:a14="http://schemas.microsoft.com/office/drawing/2007/7/7/main" val="F79646" mc:Ignorable=""/>
      </a:accent6>
      <a:hlink>
        <a:srgbClr xmlns:mc="http://schemas.openxmlformats.org/markup-compatibility/2006" xmlns:a14="http://schemas.microsoft.com/office/drawing/2007/7/7/main" val="0000FF" mc:Ignorable=""/>
      </a:hlink>
      <a:folHlink>
        <a:srgbClr xmlns:mc="http://schemas.openxmlformats.org/markup-compatibility/2006" xmlns:a14="http://schemas.microsoft.com/office/drawing/2007/7/7/main" val="800080" mc:Ignorable="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xmlns:mc="http://schemas.openxmlformats.org/markup-compatibility/2006" xmlns:a14="http://schemas.microsoft.com/office/drawing/2007/7/7/main" val="000000" mc:Ignorable="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xmlns:mc="http://schemas.openxmlformats.org/markup-compatibility/2006" xmlns:a14="http://schemas.microsoft.com/office/drawing/2007/7/7/main" val="000000" mc:Ignorable="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xmlns:mc="http://schemas.openxmlformats.org/markup-compatibility/2006" xmlns:a14="http://schemas.microsoft.com/office/drawing/2007/7/7/main" val="000000" mc:Ignorable="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07/7/7/main" val="1F497D" mc:Ignorable=""/>
      </a:dk2>
      <a:lt2>
        <a:srgbClr xmlns:mc="http://schemas.openxmlformats.org/markup-compatibility/2006" xmlns:a14="http://schemas.microsoft.com/office/drawing/2007/7/7/main" val="EEECE1" mc:Ignorable=""/>
      </a:lt2>
      <a:accent1>
        <a:srgbClr xmlns:mc="http://schemas.openxmlformats.org/markup-compatibility/2006" xmlns:a14="http://schemas.microsoft.com/office/drawing/2007/7/7/main" val="4F81BD" mc:Ignorable=""/>
      </a:accent1>
      <a:accent2>
        <a:srgbClr xmlns:mc="http://schemas.openxmlformats.org/markup-compatibility/2006" xmlns:a14="http://schemas.microsoft.com/office/drawing/2007/7/7/main" val="C0504D" mc:Ignorable=""/>
      </a:accent2>
      <a:accent3>
        <a:srgbClr xmlns:mc="http://schemas.openxmlformats.org/markup-compatibility/2006" xmlns:a14="http://schemas.microsoft.com/office/drawing/2007/7/7/main" val="9BBB59" mc:Ignorable=""/>
      </a:accent3>
      <a:accent4>
        <a:srgbClr xmlns:mc="http://schemas.openxmlformats.org/markup-compatibility/2006" xmlns:a14="http://schemas.microsoft.com/office/drawing/2007/7/7/main" val="8064A2" mc:Ignorable=""/>
      </a:accent4>
      <a:accent5>
        <a:srgbClr xmlns:mc="http://schemas.openxmlformats.org/markup-compatibility/2006" xmlns:a14="http://schemas.microsoft.com/office/drawing/2007/7/7/main" val="4BACC6" mc:Ignorable=""/>
      </a:accent5>
      <a:accent6>
        <a:srgbClr xmlns:mc="http://schemas.openxmlformats.org/markup-compatibility/2006" xmlns:a14="http://schemas.microsoft.com/office/drawing/2007/7/7/main" val="F79646" mc:Ignorable=""/>
      </a:accent6>
      <a:hlink>
        <a:srgbClr xmlns:mc="http://schemas.openxmlformats.org/markup-compatibility/2006" xmlns:a14="http://schemas.microsoft.com/office/drawing/2007/7/7/main" val="0000FF" mc:Ignorable=""/>
      </a:hlink>
      <a:folHlink>
        <a:srgbClr xmlns:mc="http://schemas.openxmlformats.org/markup-compatibility/2006" xmlns:a14="http://schemas.microsoft.com/office/drawing/2007/7/7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07/7/7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2009-07-18T10:30:37Z</outs:dateTime>
      <outs:isPinned>true</outs:isPinned>
    </outs:relatedDate>
    <outs:relatedDate>
      <outs:type>2</outs:type>
      <outs:displayName>Created</outs:displayName>
      <outs:dateTime>2009-07-17T18:53:00Z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Loaloa Riad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Loaloa Riad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FBF76C89-9DB5-4CFF-95D3-319DD8EFB3CC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</TotalTime>
  <Words>260</Words>
  <Application>Microsoft Office PowerPoint</Application>
  <PresentationFormat>On-screen Show (4:3)</PresentationFormat>
  <Paragraphs>57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Module</vt:lpstr>
      <vt:lpstr>Office Theme</vt:lpstr>
      <vt:lpstr>Chart</vt:lpstr>
      <vt:lpstr>The Programme for International Student Assessment (PISA)</vt:lpstr>
      <vt:lpstr>PowerPoint Presentation</vt:lpstr>
      <vt:lpstr>What PISA seeks to accomplish How PISA works </vt:lpstr>
      <vt:lpstr>In the dark… …all students, schools and education systems look the same… </vt:lpstr>
      <vt:lpstr>In the dark… …all students, schools and education systems look the same… </vt:lpstr>
      <vt:lpstr>PowerPoint Presentation</vt:lpstr>
      <vt:lpstr>What PISA Assesses</vt:lpstr>
      <vt:lpstr>Method of Assessment</vt:lpstr>
      <vt:lpstr>Participating Countries</vt:lpstr>
      <vt:lpstr>PowerPoint Presentation</vt:lpstr>
      <vt:lpstr>PowerPoint Presentation</vt:lpstr>
      <vt:lpstr>PowerPoint Presentation</vt:lpstr>
      <vt:lpstr>PISA 2009</vt:lpstr>
      <vt:lpstr>PISA countries in 2009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References: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Programme for International Student Assessment (PISA)</dc:title>
  <dc:creator>Loaloa Riad</dc:creator>
  <cp:lastModifiedBy>Loaloa Riad</cp:lastModifiedBy>
  <cp:revision>26</cp:revision>
  <dcterms:created xsi:type="dcterms:W3CDTF">2009-07-17T18:53:00Z</dcterms:created>
  <dcterms:modified xsi:type="dcterms:W3CDTF">2009-07-18T14:03:01Z</dcterms:modified>
</cp:coreProperties>
</file>